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2" r:id="rId1"/>
  </p:sldMasterIdLst>
  <p:sldIdLst>
    <p:sldId id="257" r:id="rId2"/>
    <p:sldId id="278" r:id="rId3"/>
    <p:sldId id="260" r:id="rId4"/>
    <p:sldId id="259" r:id="rId5"/>
    <p:sldId id="266" r:id="rId6"/>
    <p:sldId id="262" r:id="rId7"/>
    <p:sldId id="261" r:id="rId8"/>
    <p:sldId id="263" r:id="rId9"/>
    <p:sldId id="273" r:id="rId10"/>
    <p:sldId id="264" r:id="rId11"/>
    <p:sldId id="277" r:id="rId12"/>
    <p:sldId id="276" r:id="rId13"/>
    <p:sldId id="275" r:id="rId14"/>
    <p:sldId id="274" r:id="rId15"/>
    <p:sldId id="265" r:id="rId16"/>
    <p:sldId id="258" r:id="rId17"/>
    <p:sldId id="267" r:id="rId18"/>
    <p:sldId id="268" r:id="rId19"/>
    <p:sldId id="269" r:id="rId20"/>
    <p:sldId id="272" r:id="rId21"/>
    <p:sldId id="271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8046" autoAdjust="0"/>
    <p:restoredTop sz="94660"/>
  </p:normalViewPr>
  <p:slideViewPr>
    <p:cSldViewPr snapToGrid="0">
      <p:cViewPr>
        <p:scale>
          <a:sx n="130" d="100"/>
          <a:sy n="130" d="100"/>
        </p:scale>
        <p:origin x="581" y="72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slide" Target="slides/slide12.xml"  /><Relationship Id="rId14" Type="http://schemas.openxmlformats.org/officeDocument/2006/relationships/slide" Target="slides/slide13.xml"  /><Relationship Id="rId15" Type="http://schemas.openxmlformats.org/officeDocument/2006/relationships/slide" Target="slides/slide14.xml"  /><Relationship Id="rId16" Type="http://schemas.openxmlformats.org/officeDocument/2006/relationships/slide" Target="slides/slide15.xml"  /><Relationship Id="rId17" Type="http://schemas.openxmlformats.org/officeDocument/2006/relationships/slide" Target="slides/slide16.xml"  /><Relationship Id="rId18" Type="http://schemas.openxmlformats.org/officeDocument/2006/relationships/slide" Target="slides/slide17.xml"  /><Relationship Id="rId19" Type="http://schemas.openxmlformats.org/officeDocument/2006/relationships/slide" Target="slides/slide18.xml"  /><Relationship Id="rId2" Type="http://schemas.openxmlformats.org/officeDocument/2006/relationships/slide" Target="slides/slide1.xml"  /><Relationship Id="rId20" Type="http://schemas.openxmlformats.org/officeDocument/2006/relationships/slide" Target="slides/slide19.xml"  /><Relationship Id="rId21" Type="http://schemas.openxmlformats.org/officeDocument/2006/relationships/slide" Target="slides/slide20.xml"  /><Relationship Id="rId22" Type="http://schemas.openxmlformats.org/officeDocument/2006/relationships/slide" Target="slides/slide21.xml"  /><Relationship Id="rId23" Type="http://schemas.openxmlformats.org/officeDocument/2006/relationships/presProps" Target="presProps.xml"  /><Relationship Id="rId24" Type="http://schemas.openxmlformats.org/officeDocument/2006/relationships/viewProps" Target="viewProps.xml"  /><Relationship Id="rId25" Type="http://schemas.openxmlformats.org/officeDocument/2006/relationships/theme" Target="theme/theme1.xml"  /><Relationship Id="rId26" Type="http://schemas.openxmlformats.org/officeDocument/2006/relationships/tableStyles" Target="tableStyles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62B48-BD19-ED42-76EB-5F1698A09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6EAACC-AE51-73D8-4A97-2ECFD67EC8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51DC17-B5F6-F3AF-2580-6051951E8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818B55-CD7D-7A81-539F-87DA160D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A8432D-0620-B900-3A12-994D23F61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339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EDA2DA-FD91-83AB-6527-1887C2F53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B7FE31-D774-4F4E-ED63-459C717D6A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ED7B20-D24B-84D5-018B-62E52A96A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AE66BE-6C31-7D9E-4FCF-3B92C1481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D6A892-9EB5-A0C9-8C22-5A0579711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3060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229336F-559C-61E3-AF1B-C159B76C00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B064D8-5F35-8A54-424A-C48BC4D79C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7E620A-CBF6-0FA4-D566-F578FF095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BE973-E50A-5E98-9369-3220A53CE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D2A7E6-F774-DB70-F6F5-EF4C5D65B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3089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3B4D02-D59C-3CFF-10DF-BBB20A1C5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4AC718-11B6-2547-B486-F60AC7C53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2E053C-4B79-5DF2-AB8C-17BF28896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73D8C8-5F57-AF29-F5F9-270B37C51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4CA2556-4BF0-1D8E-6B13-31FCA43EF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131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A3BDF8-4175-EC54-B251-D30B39A5B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64DFF3-D7DF-2BFA-C044-C9D5A7536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2524EA-7CEB-EDDD-B192-540769498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2A95AE-FDFE-9B75-2165-2D7125E43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17C65E-172D-6D88-F590-587F05834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7380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FCA980-153D-C475-0C16-414A3538A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13FF9E-4A2C-7C5F-D314-262D8F872B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6A788C2-D401-AAED-50AB-45F9258D0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066061-16C8-1855-3A31-3BC419C30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FA8725-53B6-E2F5-F6F8-75A7CCFEE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E915E39-706A-7C4C-56AF-E97DA6361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514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7BAEDD-BE58-BC16-BC8B-1BBA189BE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E06E79-A8F3-6B99-5502-FF1446C734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E0F138-1659-D0E6-05C7-19BB9381FE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B7EF53-6E9C-331B-2737-288202E36F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034CC5-24C7-0295-A4D0-667ACAD34A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7D27E08-0732-0DD8-FAC2-81AED63BA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19ED2D0-DC62-9051-347C-9D868407C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CA835AD-EB0B-C781-0869-431732B69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164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EAC70D-AD16-F280-26A3-BBD29FF43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EDB0B2-0512-490A-3B5C-535EE7D33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52F549-3ADE-7B6B-2622-3CC7934C6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27BBD89-627A-162D-85DC-D315A85ED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7457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17531DE-F201-1C00-B0E4-53B2C50AF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12CCE0-6538-CCF6-836C-13C4DF64C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BE9425-6470-A1A6-A637-9DA3E87CA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4838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9ED9C6-16BD-AA12-511F-2A5917732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F5B257-477C-91B2-13D8-FDAD50475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50F059-239A-3805-9141-665257CE19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0B4876-BF1C-D618-EC2D-878A1FA2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CF55DF-53F4-D671-6474-3F8434868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6A79FC-2650-6C92-31E2-405B7ECAD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4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4C5998-2C03-2DA2-A2A1-10358B474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764F73B-67ED-9916-8553-018C3E5DF2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75C9E5-3F9C-6335-68FA-07E6645D60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8617D4-20C7-CD1E-9AE1-7C11CB257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8B7863-35CD-1B05-55D3-28091D7ED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6E2057-78EA-2FE9-E06F-F8F21BB59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8829442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CE372E3-3B6A-081D-FE44-F9EFFC5C0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D1D383-DAF8-59CD-1A5E-84DFD7A739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0C528A-2268-FEE4-7E93-D62F866268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14C6C-A7DE-492A-ADD9-B894F5A05314}" type="datetimeFigureOut">
              <a:rPr lang="ko-KR" altLang="en-US" smtClean="0"/>
              <a:t>2023-12-11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34F704-A6B3-D820-672C-B23E4D5929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FAAF97-DCAD-65FC-DA40-0443BCC056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1D70CD-C4E3-4871-900C-DAE9564442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95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6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jpe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Relationship Id="rId3" Type="http://schemas.openxmlformats.org/officeDocument/2006/relationships/image" Target="../media/image2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80C0D7E-DE5F-61CE-1A07-556CDF683077}"/>
              </a:ext>
            </a:extLst>
          </p:cNvPr>
          <p:cNvSpPr txBox="1">
            <a:spLocks/>
          </p:cNvSpPr>
          <p:nvPr/>
        </p:nvSpPr>
        <p:spPr>
          <a:xfrm>
            <a:off x="1696780" y="1069406"/>
            <a:ext cx="9077541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8000" b="1"/>
              <a:t>OS</a:t>
            </a:r>
            <a:r>
              <a:rPr lang="ko-KR" altLang="en-US" sz="8000" b="1"/>
              <a:t> </a:t>
            </a:r>
            <a:r>
              <a:rPr lang="en-US" altLang="ko-KR" sz="8000" b="1"/>
              <a:t>Term Project</a:t>
            </a:r>
            <a:endParaRPr lang="ko-KR" altLang="en-US" sz="8000" b="1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67431A9D-9957-A12F-E10C-824E007DE486}"/>
              </a:ext>
            </a:extLst>
          </p:cNvPr>
          <p:cNvSpPr txBox="1">
            <a:spLocks/>
          </p:cNvSpPr>
          <p:nvPr/>
        </p:nvSpPr>
        <p:spPr>
          <a:xfrm>
            <a:off x="9166632" y="5521070"/>
            <a:ext cx="2961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2200" b="1" dirty="0"/>
              <a:t>2019148024 </a:t>
            </a:r>
            <a:r>
              <a:rPr lang="ko-KR" altLang="en-US" sz="2200" b="1" dirty="0"/>
              <a:t>유재현</a:t>
            </a:r>
            <a:endParaRPr lang="en-US" altLang="ko-KR" sz="2200" b="1" dirty="0"/>
          </a:p>
          <a:p>
            <a:pPr algn="ctr"/>
            <a:r>
              <a:rPr lang="en-US" altLang="ko-KR" sz="2200" b="1" dirty="0"/>
              <a:t>2019148021 </a:t>
            </a:r>
            <a:r>
              <a:rPr lang="ko-KR" altLang="en-US" sz="2200" b="1" dirty="0"/>
              <a:t>오범준</a:t>
            </a:r>
            <a:endParaRPr lang="en-US" altLang="ko-KR" sz="2200" b="1" dirty="0"/>
          </a:p>
          <a:p>
            <a:pPr algn="ctr"/>
            <a:r>
              <a:rPr lang="en-US" altLang="ko-KR" sz="2200" b="1" dirty="0"/>
              <a:t>2019146009 </a:t>
            </a:r>
            <a:r>
              <a:rPr lang="ko-KR" altLang="en-US" sz="2200" b="1" dirty="0"/>
              <a:t>김지환</a:t>
            </a: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7D800762-8A6D-8799-AE5F-CEF14FC8BEC2}"/>
              </a:ext>
            </a:extLst>
          </p:cNvPr>
          <p:cNvSpPr txBox="1">
            <a:spLocks/>
          </p:cNvSpPr>
          <p:nvPr/>
        </p:nvSpPr>
        <p:spPr>
          <a:xfrm>
            <a:off x="6809075" y="5823969"/>
            <a:ext cx="2939122" cy="83160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b="1" dirty="0"/>
              <a:t>Team 5</a:t>
            </a:r>
          </a:p>
        </p:txBody>
      </p:sp>
      <p:sp>
        <p:nvSpPr>
          <p:cNvPr id="26" name="제목 1">
            <a:extLst>
              <a:ext uri="{FF2B5EF4-FFF2-40B4-BE49-F238E27FC236}">
                <a16:creationId xmlns:a16="http://schemas.microsoft.com/office/drawing/2014/main" id="{EE465916-5A58-457D-774B-A76C7FB2B596}"/>
              </a:ext>
            </a:extLst>
          </p:cNvPr>
          <p:cNvSpPr txBox="1">
            <a:spLocks/>
          </p:cNvSpPr>
          <p:nvPr/>
        </p:nvSpPr>
        <p:spPr>
          <a:xfrm>
            <a:off x="1696780" y="2929671"/>
            <a:ext cx="90775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5500" b="1" dirty="0"/>
              <a:t>Multi-Monitoring</a:t>
            </a:r>
          </a:p>
          <a:p>
            <a:pPr algn="ctr"/>
            <a:r>
              <a:rPr lang="en-US" altLang="ko-KR" sz="5500" b="1" dirty="0"/>
              <a:t>Remote control Program</a:t>
            </a:r>
            <a:endParaRPr lang="ko-KR" altLang="en-US" sz="5500" b="1" dirty="0"/>
          </a:p>
        </p:txBody>
      </p:sp>
    </p:spTree>
    <p:extLst>
      <p:ext uri="{BB962C8B-B14F-4D97-AF65-F5344CB8AC3E}">
        <p14:creationId xmlns:p14="http://schemas.microsoft.com/office/powerpoint/2010/main" val="27603631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1B115609-6683-33BB-51ED-16D5A3822404}"/>
              </a:ext>
            </a:extLst>
          </p:cNvPr>
          <p:cNvSpPr txBox="1">
            <a:spLocks/>
          </p:cNvSpPr>
          <p:nvPr/>
        </p:nvSpPr>
        <p:spPr>
          <a:xfrm>
            <a:off x="1557229" y="288485"/>
            <a:ext cx="9077541" cy="10550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5000" b="1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C7C17FEB-995C-1AD1-7477-27A1BB403A36}"/>
              </a:ext>
            </a:extLst>
          </p:cNvPr>
          <p:cNvSpPr txBox="1"/>
          <p:nvPr/>
        </p:nvSpPr>
        <p:spPr>
          <a:xfrm>
            <a:off x="1171575" y="284329"/>
            <a:ext cx="9701760" cy="1055073"/>
          </a:xfrm>
          <a:prstGeom prst="rect">
            <a:avLst/>
          </a:prstGeom>
        </p:spPr>
        <p:txBody>
          <a:bodyPr vert="horz" lIns="91440" tIns="45720" rIns="91440" bIns="4572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 lang="ko-KR" altLang="en-US"/>
            </a:pPr>
            <a:r>
              <a:rPr lang="en-US" altLang="ko-KR" sz="5000" b="1" dirty="0"/>
              <a:t>Week 2-3</a:t>
            </a:r>
            <a:endParaRPr lang="ko-KR" altLang="en-US" sz="5000" b="1" dirty="0"/>
          </a:p>
        </p:txBody>
      </p:sp>
      <p:sp>
        <p:nvSpPr>
          <p:cNvPr id="3" name="내용 개체 틀 6">
            <a:extLst>
              <a:ext uri="{FF2B5EF4-FFF2-40B4-BE49-F238E27FC236}">
                <a16:creationId xmlns:a16="http://schemas.microsoft.com/office/drawing/2014/main" id="{E2939998-69C7-9329-0738-B03BEEF37B04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Modify Screen sharing Logic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Establish Mouse control Logic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altLang="ko-KR" sz="2800" b="1" dirty="0"/>
              <a:t>Modify Mouse control Logic</a:t>
            </a:r>
          </a:p>
          <a:p>
            <a:pPr algn="l"/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Optimization</a:t>
            </a:r>
            <a:endParaRPr lang="en-US" altLang="ko-KR" sz="2800" b="1" dirty="0"/>
          </a:p>
          <a:p>
            <a:pPr marL="914400" lvl="1" indent="-457200" algn="l">
              <a:buFont typeface="Arial" panose="020B0604020202020204" pitchFamily="34" charset="0"/>
              <a:buChar char="•"/>
            </a:pPr>
            <a:endParaRPr lang="en-US" altLang="ko-KR" sz="2800" b="1" dirty="0"/>
          </a:p>
          <a:p>
            <a:pPr marL="914400" lvl="1" indent="-457200" algn="l">
              <a:buFont typeface="Arial" panose="020B0604020202020204" pitchFamily="34" charset="0"/>
              <a:buChar char="•"/>
            </a:pPr>
            <a:endParaRPr lang="en-US" altLang="ko-KR" sz="28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algn="l"/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</p:txBody>
      </p:sp>
    </p:spTree>
    <p:extLst>
      <p:ext uri="{BB962C8B-B14F-4D97-AF65-F5344CB8AC3E}">
        <p14:creationId xmlns:p14="http://schemas.microsoft.com/office/powerpoint/2010/main" val="583043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F5E1BA-B3FE-7045-4E0E-C17584345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5B7E44-3EEF-AA3D-9B1E-81412092E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4363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1586F7-C897-BAFB-85D7-AA7ECE745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1CF980-E2C9-0B9C-D87F-A92ED28A3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478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C35E27-394A-9996-672D-8B57E8C4F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895FC7-99E5-B1A0-6880-8A9FE5A07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625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1B3E417E-2A9E-1106-8CDE-4E83C546C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08" y="113024"/>
            <a:ext cx="5495305" cy="2909616"/>
          </a:xfrm>
          <a:prstGeom prst="rect">
            <a:avLst/>
          </a:prstGeom>
        </p:spPr>
      </p:pic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4B34EC69-6521-D73A-E46F-2448F3A21B0F}"/>
              </a:ext>
            </a:extLst>
          </p:cNvPr>
          <p:cNvSpPr/>
          <p:nvPr/>
        </p:nvSpPr>
        <p:spPr>
          <a:xfrm>
            <a:off x="8582436" y="1317285"/>
            <a:ext cx="526774" cy="125233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315ED8CE-A03A-F2BA-4DDB-C12DBD478A87}"/>
              </a:ext>
            </a:extLst>
          </p:cNvPr>
          <p:cNvSpPr/>
          <p:nvPr/>
        </p:nvSpPr>
        <p:spPr>
          <a:xfrm rot="10800000">
            <a:off x="2538828" y="3280343"/>
            <a:ext cx="526774" cy="125233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7B7245-9439-26FF-92BE-83E3DBDE876D}"/>
              </a:ext>
            </a:extLst>
          </p:cNvPr>
          <p:cNvSpPr txBox="1"/>
          <p:nvPr/>
        </p:nvSpPr>
        <p:spPr>
          <a:xfrm>
            <a:off x="251927" y="5046190"/>
            <a:ext cx="44391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서브 클라이언트의 </a:t>
            </a:r>
            <a:endParaRPr lang="en-US" altLang="ko-KR" sz="2400" b="1" dirty="0"/>
          </a:p>
          <a:p>
            <a:pPr algn="ctr"/>
            <a:r>
              <a:rPr lang="ko-KR" altLang="en-US" sz="2400" b="1" dirty="0"/>
              <a:t>공유되는 화면 캡쳐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1988ABF1-E5AB-60E9-7091-B8C1A45829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8769" y="2704518"/>
            <a:ext cx="7144140" cy="4018579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696665C-843E-25A5-D43E-7962D03B7715}"/>
              </a:ext>
            </a:extLst>
          </p:cNvPr>
          <p:cNvSpPr txBox="1"/>
          <p:nvPr/>
        </p:nvSpPr>
        <p:spPr>
          <a:xfrm>
            <a:off x="6626238" y="227023"/>
            <a:ext cx="44391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/>
              <a:t>메인 클라이언트가 </a:t>
            </a:r>
            <a:endParaRPr lang="en-US" altLang="ko-KR" sz="2400" b="1" dirty="0"/>
          </a:p>
          <a:p>
            <a:pPr algn="ctr"/>
            <a:r>
              <a:rPr lang="ko-KR" altLang="en-US" sz="2400" b="1" dirty="0"/>
              <a:t>공유 받는 화면 캡쳐</a:t>
            </a:r>
          </a:p>
        </p:txBody>
      </p:sp>
    </p:spTree>
    <p:extLst>
      <p:ext uri="{BB962C8B-B14F-4D97-AF65-F5344CB8AC3E}">
        <p14:creationId xmlns:p14="http://schemas.microsoft.com/office/powerpoint/2010/main" val="15531761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AA604772-FA0C-485A-4237-B1B96FF65991}"/>
              </a:ext>
            </a:extLst>
          </p:cNvPr>
          <p:cNvSpPr txBox="1">
            <a:spLocks/>
          </p:cNvSpPr>
          <p:nvPr/>
        </p:nvSpPr>
        <p:spPr>
          <a:xfrm>
            <a:off x="1557229" y="288485"/>
            <a:ext cx="9077541" cy="10550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5000" b="1" dirty="0"/>
          </a:p>
        </p:txBody>
      </p:sp>
      <p:sp>
        <p:nvSpPr>
          <p:cNvPr id="18" name="제목 1">
            <a:extLst>
              <a:ext uri="{FF2B5EF4-FFF2-40B4-BE49-F238E27FC236}">
                <a16:creationId xmlns:a16="http://schemas.microsoft.com/office/drawing/2014/main" id="{FEFC3753-C0D1-BCE8-1620-9CF6CCC42AF7}"/>
              </a:ext>
            </a:extLst>
          </p:cNvPr>
          <p:cNvSpPr txBox="1"/>
          <p:nvPr/>
        </p:nvSpPr>
        <p:spPr>
          <a:xfrm>
            <a:off x="1171575" y="284329"/>
            <a:ext cx="9701760" cy="1055073"/>
          </a:xfrm>
          <a:prstGeom prst="rect">
            <a:avLst/>
          </a:prstGeom>
        </p:spPr>
        <p:txBody>
          <a:bodyPr vert="horz" lIns="91440" tIns="45720" rIns="91440" bIns="4572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 lang="ko-KR" altLang="en-US"/>
            </a:pPr>
            <a:r>
              <a:rPr lang="en-US" altLang="ko-KR" sz="5000" b="1" dirty="0"/>
              <a:t>Week 4</a:t>
            </a:r>
            <a:endParaRPr lang="ko-KR" altLang="en-US" sz="5000" b="1" dirty="0"/>
          </a:p>
        </p:txBody>
      </p:sp>
      <p:sp>
        <p:nvSpPr>
          <p:cNvPr id="2" name="내용 개체 틀 6">
            <a:extLst>
              <a:ext uri="{FF2B5EF4-FFF2-40B4-BE49-F238E27FC236}">
                <a16:creationId xmlns:a16="http://schemas.microsoft.com/office/drawing/2014/main" id="{D7C29C5F-4522-2DA5-F029-74D17CEDA15C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Test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Correcting errors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Optimization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algn="l"/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</p:txBody>
      </p:sp>
    </p:spTree>
    <p:extLst>
      <p:ext uri="{BB962C8B-B14F-4D97-AF65-F5344CB8AC3E}">
        <p14:creationId xmlns:p14="http://schemas.microsoft.com/office/powerpoint/2010/main" val="368346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내용 개체 틀 4" descr="텍스트, 스크린샷, 번호, 도표이(가) 표시된 사진&#10;&#10;자동 생성된 설명">
            <a:extLst>
              <a:ext uri="{FF2B5EF4-FFF2-40B4-BE49-F238E27FC236}">
                <a16:creationId xmlns:a16="http://schemas.microsoft.com/office/drawing/2014/main" id="{9DDEB6E2-1943-DF08-DEBC-98961E7171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3321" y="643467"/>
            <a:ext cx="7165357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61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CF0B7A3B-82E2-BB47-2F23-377B3D635733}"/>
              </a:ext>
            </a:extLst>
          </p:cNvPr>
          <p:cNvSpPr txBox="1">
            <a:spLocks/>
          </p:cNvSpPr>
          <p:nvPr/>
        </p:nvSpPr>
        <p:spPr>
          <a:xfrm>
            <a:off x="1557229" y="284329"/>
            <a:ext cx="9077541" cy="10550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000" b="1" dirty="0"/>
              <a:t>Simplified Gantt Chart</a:t>
            </a:r>
            <a:endParaRPr lang="ko-KR" altLang="en-US" sz="5000" b="1" dirty="0"/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F501A65-2728-416E-B5E9-E98502D2A8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7994648"/>
              </p:ext>
            </p:extLst>
          </p:nvPr>
        </p:nvGraphicFramePr>
        <p:xfrm>
          <a:off x="1728395" y="2285999"/>
          <a:ext cx="8704729" cy="3248028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740945">
                  <a:extLst>
                    <a:ext uri="{9D8B030D-6E8A-4147-A177-3AD203B41FA5}">
                      <a16:colId xmlns:a16="http://schemas.microsoft.com/office/drawing/2014/main" val="3150670363"/>
                    </a:ext>
                  </a:extLst>
                </a:gridCol>
                <a:gridCol w="6963784">
                  <a:extLst>
                    <a:ext uri="{9D8B030D-6E8A-4147-A177-3AD203B41FA5}">
                      <a16:colId xmlns:a16="http://schemas.microsoft.com/office/drawing/2014/main" val="710256446"/>
                    </a:ext>
                  </a:extLst>
                </a:gridCol>
              </a:tblGrid>
              <a:tr h="54133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일정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022759"/>
                  </a:ext>
                </a:extLst>
              </a:tr>
              <a:tr h="5413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주제 설정 및 프로젝트 기획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9879134"/>
                  </a:ext>
                </a:extLst>
              </a:tr>
              <a:tr h="5413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주차</a:t>
                      </a:r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기능 별 코드 제작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유지보수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)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8765568"/>
                  </a:ext>
                </a:extLst>
              </a:tr>
              <a:tr h="5413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3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주차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8532714"/>
                  </a:ext>
                </a:extLst>
              </a:tr>
              <a:tr h="5413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4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문제점 해결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및 테스트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786419"/>
                  </a:ext>
                </a:extLst>
              </a:tr>
              <a:tr h="54133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발표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+mn-ea"/>
                          <a:ea typeface="+mn-ea"/>
                        </a:rPr>
                        <a:t>최종 테스트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410724"/>
                  </a:ext>
                </a:extLst>
              </a:tr>
            </a:tbl>
          </a:graphicData>
        </a:graphic>
      </p:graphicFrame>
      <p:pic>
        <p:nvPicPr>
          <p:cNvPr id="1026" name="Picture 2" descr="체크 표시를 아이콘 체크 일러스트, 아이콘 확인, 마크 아이콘, 검은 색 확인 표시 PNG, 일러스트 및 벡터 에 대한 무료 ...">
            <a:extLst>
              <a:ext uri="{FF2B5EF4-FFF2-40B4-BE49-F238E27FC236}">
                <a16:creationId xmlns:a16="http://schemas.microsoft.com/office/drawing/2014/main" id="{FFD59AC2-BEF9-30C0-CBC5-C91A7C20E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8248" y="2551545"/>
            <a:ext cx="834313" cy="83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체크 표시를 아이콘 체크 일러스트, 아이콘 확인, 마크 아이콘, 검은 색 확인 표시 PNG, 일러스트 및 벡터 에 대한 무료 ...">
            <a:extLst>
              <a:ext uri="{FF2B5EF4-FFF2-40B4-BE49-F238E27FC236}">
                <a16:creationId xmlns:a16="http://schemas.microsoft.com/office/drawing/2014/main" id="{44DBFF92-BA19-DD86-FDB6-A89F52D82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3489" y="3364319"/>
            <a:ext cx="834313" cy="83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체크 표시를 아이콘 체크 일러스트, 아이콘 확인, 마크 아이콘, 검은 색 확인 표시 PNG, 일러스트 및 벡터 에 대한 무료 ...">
            <a:extLst>
              <a:ext uri="{FF2B5EF4-FFF2-40B4-BE49-F238E27FC236}">
                <a16:creationId xmlns:a16="http://schemas.microsoft.com/office/drawing/2014/main" id="{2A600220-6C24-392E-7B01-83600A6A1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2936" y="4177093"/>
            <a:ext cx="834313" cy="834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0921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D15DB499-08E8-14FA-517F-7217895ECC86}"/>
              </a:ext>
            </a:extLst>
          </p:cNvPr>
          <p:cNvSpPr txBox="1"/>
          <p:nvPr/>
        </p:nvSpPr>
        <p:spPr>
          <a:xfrm>
            <a:off x="1171575" y="284329"/>
            <a:ext cx="9701760" cy="1055073"/>
          </a:xfrm>
          <a:prstGeom prst="rect">
            <a:avLst/>
          </a:prstGeom>
        </p:spPr>
        <p:txBody>
          <a:bodyPr vert="horz" lIns="91440" tIns="45720" rIns="91440" bIns="4572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 lang="ko-KR" altLang="en-US"/>
            </a:pPr>
            <a:r>
              <a:rPr lang="en-US" altLang="ko-KR" sz="5000" b="1" dirty="0"/>
              <a:t>Future plans</a:t>
            </a:r>
            <a:endParaRPr lang="ko-KR" altLang="en-US" sz="5000" b="1" dirty="0"/>
          </a:p>
        </p:txBody>
      </p:sp>
      <p:sp>
        <p:nvSpPr>
          <p:cNvPr id="10" name="내용 개체 틀 6">
            <a:extLst>
              <a:ext uri="{FF2B5EF4-FFF2-40B4-BE49-F238E27FC236}">
                <a16:creationId xmlns:a16="http://schemas.microsoft.com/office/drawing/2014/main" id="{17245846-A349-AC75-8825-D070ADB8B51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Multi Screen</a:t>
            </a:r>
            <a:r>
              <a:rPr lang="ko-KR" altLang="en-US" sz="3200" b="1" dirty="0"/>
              <a:t> </a:t>
            </a:r>
            <a:r>
              <a:rPr lang="en-US" altLang="ko-KR" sz="3200" b="1" dirty="0"/>
              <a:t>sharing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Mouse &amp; Keyboard Control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Real-Time sharing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</p:txBody>
      </p:sp>
    </p:spTree>
    <p:extLst>
      <p:ext uri="{BB962C8B-B14F-4D97-AF65-F5344CB8AC3E}">
        <p14:creationId xmlns:p14="http://schemas.microsoft.com/office/powerpoint/2010/main" val="1878782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9228616B-FC07-6C96-7B58-EBC74970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229" y="2887352"/>
            <a:ext cx="9077541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10000" b="1" dirty="0"/>
              <a:t>Project</a:t>
            </a:r>
            <a:br>
              <a:rPr lang="en-US" altLang="ko-KR" sz="10000" b="1" dirty="0"/>
            </a:br>
            <a:r>
              <a:rPr lang="en-US" altLang="ko-KR" sz="10000" b="1" dirty="0"/>
              <a:t>Simulation</a:t>
            </a:r>
            <a:endParaRPr lang="ko-KR" altLang="en-US" sz="10000" b="1" dirty="0"/>
          </a:p>
        </p:txBody>
      </p:sp>
    </p:spTree>
    <p:extLst>
      <p:ext uri="{BB962C8B-B14F-4D97-AF65-F5344CB8AC3E}">
        <p14:creationId xmlns:p14="http://schemas.microsoft.com/office/powerpoint/2010/main" val="2475004067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"/>
          <p:cNvGrpSpPr/>
          <p:nvPr/>
        </p:nvGrpSpPr>
        <p:grpSpPr>
          <a:xfrm rot="0">
            <a:off x="634325" y="824824"/>
            <a:ext cx="12526544" cy="5208351"/>
            <a:chOff x="299936" y="343508"/>
            <a:chExt cx="10378353" cy="6100053"/>
          </a:xfrm>
        </p:grpSpPr>
        <p:sp>
          <p:nvSpPr>
            <p:cNvPr id="27" name=""/>
            <p:cNvSpPr/>
            <p:nvPr/>
          </p:nvSpPr>
          <p:spPr>
            <a:xfrm>
              <a:off x="299936" y="343508"/>
              <a:ext cx="8998085" cy="6100053"/>
            </a:xfrm>
            <a:prstGeom prst="rect">
              <a:avLst/>
            </a:prstGeom>
            <a:solidFill>
              <a:schemeClr val="lt1">
                <a:alpha val="39000"/>
              </a:schemeClr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endParaRPr lang="ko-KR" altLang="en-US" sz="1700">
                <a:latin typeface="Pretendard Variable Medium"/>
                <a:ea typeface="Pretendard Variable Medium"/>
              </a:endParaRPr>
            </a:p>
          </p:txBody>
        </p:sp>
        <p:sp>
          <p:nvSpPr>
            <p:cNvPr id="5" name=""/>
            <p:cNvSpPr/>
            <p:nvPr/>
          </p:nvSpPr>
          <p:spPr>
            <a:xfrm>
              <a:off x="510077" y="549245"/>
              <a:ext cx="1050420" cy="1718060"/>
            </a:xfrm>
            <a:prstGeom prst="rect">
              <a:avLst/>
            </a:prstGeom>
            <a:solidFill>
              <a:srgbClr val="ccd2ec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Pretendard Variable SemiBold"/>
                  <a:ea typeface="Pretendard Variable SemiBold"/>
                </a:rPr>
                <a:t>①</a:t>
              </a:r>
              <a:endParaRPr lang="ko-KR" altLang="en-US" sz="1200">
                <a:solidFill>
                  <a:schemeClr val="tx1"/>
                </a:solidFill>
                <a:latin typeface="Pretendard Variable SemiBold"/>
                <a:ea typeface="Pretendard Variable SemiBold"/>
              </a:endParaRPr>
            </a:p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Pretendard Variable SemiBold"/>
                  <a:ea typeface="Pretendard Variable SemiBold"/>
                </a:rPr>
                <a:t>전자회로</a:t>
              </a:r>
              <a:endParaRPr lang="ko-KR" altLang="en-US" sz="1200">
                <a:solidFill>
                  <a:schemeClr val="tx1"/>
                </a:solidFill>
                <a:latin typeface="Pretendard Variable SemiBold"/>
                <a:ea typeface="Pretendard Variable SemiBold"/>
              </a:endParaRPr>
            </a:p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Pretendard Variable SemiBold"/>
                  <a:ea typeface="Pretendard Variable SemiBold"/>
                </a:rPr>
                <a:t>설계능력</a:t>
              </a:r>
              <a:endParaRPr lang="ko-KR" altLang="en-US" sz="1200">
                <a:solidFill>
                  <a:schemeClr val="tx1"/>
                </a:solidFill>
                <a:latin typeface="Pretendard Variable SemiBold"/>
                <a:ea typeface="Pretendard Variable SemiBold"/>
              </a:endParaRPr>
            </a:p>
          </p:txBody>
        </p:sp>
        <p:sp>
          <p:nvSpPr>
            <p:cNvPr id="6" name=""/>
            <p:cNvSpPr/>
            <p:nvPr/>
          </p:nvSpPr>
          <p:spPr>
            <a:xfrm>
              <a:off x="510077" y="2393447"/>
              <a:ext cx="1050420" cy="1718060"/>
            </a:xfrm>
            <a:prstGeom prst="rect">
              <a:avLst/>
            </a:prstGeom>
            <a:solidFill>
              <a:srgbClr val="ccd2ec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Pretendard Variable SemiBold"/>
                  <a:ea typeface="Pretendard Variable SemiBold"/>
                </a:rPr>
                <a:t>②</a:t>
              </a:r>
              <a:endParaRPr lang="ko-KR" altLang="en-US" sz="1200">
                <a:solidFill>
                  <a:schemeClr val="tx1"/>
                </a:solidFill>
                <a:latin typeface="Pretendard Variable SemiBold"/>
                <a:ea typeface="Pretendard Variable SemiBold"/>
              </a:endParaRPr>
            </a:p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Pretendard Variable SemiBold"/>
                  <a:ea typeface="Pretendard Variable SemiBold"/>
                </a:rPr>
                <a:t>임베디드</a:t>
              </a:r>
              <a:endParaRPr lang="ko-KR" altLang="en-US" sz="1200">
                <a:solidFill>
                  <a:schemeClr val="tx1"/>
                </a:solidFill>
                <a:latin typeface="Pretendard Variable SemiBold"/>
                <a:ea typeface="Pretendard Variable SemiBold"/>
              </a:endParaRPr>
            </a:p>
            <a:p>
              <a:pPr algn="ctr">
                <a:defRPr/>
              </a:pPr>
              <a:r>
                <a:rPr lang="en-US" altLang="ko-KR" sz="1200">
                  <a:solidFill>
                    <a:schemeClr val="tx1"/>
                  </a:solidFill>
                  <a:latin typeface="Pretendard Variable SemiBold"/>
                  <a:ea typeface="Pretendard Variable SemiBold"/>
                </a:rPr>
                <a:t>SW</a:t>
              </a:r>
              <a:r>
                <a:rPr lang="ko-KR" altLang="en-US" sz="1200">
                  <a:solidFill>
                    <a:schemeClr val="tx1"/>
                  </a:solidFill>
                  <a:latin typeface="Pretendard Variable SemiBold"/>
                  <a:ea typeface="Pretendard Variable SemiBold"/>
                </a:rPr>
                <a:t>능력</a:t>
              </a:r>
              <a:endParaRPr lang="ko-KR" altLang="en-US" sz="1200">
                <a:solidFill>
                  <a:schemeClr val="tx1"/>
                </a:solidFill>
                <a:latin typeface="Pretendard Variable SemiBold"/>
                <a:ea typeface="Pretendard Variable SemiBold"/>
              </a:endParaRPr>
            </a:p>
          </p:txBody>
        </p:sp>
        <p:sp>
          <p:nvSpPr>
            <p:cNvPr id="7" name=""/>
            <p:cNvSpPr/>
            <p:nvPr/>
          </p:nvSpPr>
          <p:spPr>
            <a:xfrm>
              <a:off x="510077" y="4298447"/>
              <a:ext cx="1050420" cy="1718060"/>
            </a:xfrm>
            <a:prstGeom prst="rect">
              <a:avLst/>
            </a:prstGeom>
            <a:solidFill>
              <a:srgbClr val="ccd2ec"/>
            </a:solidFill>
            <a:ln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Pretendard Variable SemiBold"/>
                  <a:ea typeface="Pretendard Variable SemiBold"/>
                </a:rPr>
                <a:t>③</a:t>
              </a:r>
              <a:endParaRPr lang="ko-KR" altLang="en-US" sz="1200">
                <a:solidFill>
                  <a:schemeClr val="tx1"/>
                </a:solidFill>
                <a:latin typeface="Pretendard Variable SemiBold"/>
                <a:ea typeface="Pretendard Variable SemiBold"/>
              </a:endParaRPr>
            </a:p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Pretendard Variable SemiBold"/>
                  <a:ea typeface="Pretendard Variable SemiBold"/>
                </a:rPr>
                <a:t>신호 및</a:t>
              </a:r>
              <a:endParaRPr lang="ko-KR" altLang="en-US" sz="1200">
                <a:solidFill>
                  <a:schemeClr val="tx1"/>
                </a:solidFill>
                <a:latin typeface="Pretendard Variable SemiBold"/>
                <a:ea typeface="Pretendard Variable SemiBold"/>
              </a:endParaRPr>
            </a:p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Pretendard Variable SemiBold"/>
                  <a:ea typeface="Pretendard Variable SemiBold"/>
                </a:rPr>
                <a:t>데이터</a:t>
              </a:r>
              <a:endParaRPr lang="ko-KR" altLang="en-US" sz="1200">
                <a:solidFill>
                  <a:schemeClr val="tx1"/>
                </a:solidFill>
                <a:latin typeface="Pretendard Variable SemiBold"/>
                <a:ea typeface="Pretendard Variable SemiBold"/>
              </a:endParaRPr>
            </a:p>
            <a:p>
              <a:pPr algn="ctr">
                <a:defRPr/>
              </a:pPr>
              <a:r>
                <a:rPr lang="ko-KR" altLang="en-US" sz="1200">
                  <a:solidFill>
                    <a:schemeClr val="tx1"/>
                  </a:solidFill>
                  <a:latin typeface="Pretendard Variable SemiBold"/>
                  <a:ea typeface="Pretendard Variable SemiBold"/>
                </a:rPr>
                <a:t>처리능력</a:t>
              </a:r>
              <a:endParaRPr lang="ko-KR" altLang="en-US" sz="1200">
                <a:solidFill>
                  <a:schemeClr val="tx1"/>
                </a:solidFill>
                <a:latin typeface="Pretendard Variable SemiBold"/>
                <a:ea typeface="Pretendard Variable SemiBold"/>
              </a:endParaRPr>
            </a:p>
          </p:txBody>
        </p:sp>
        <p:sp>
          <p:nvSpPr>
            <p:cNvPr id="8" name=""/>
            <p:cNvSpPr/>
            <p:nvPr/>
          </p:nvSpPr>
          <p:spPr>
            <a:xfrm>
              <a:off x="2154270" y="1098414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기초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전자공학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9" name=""/>
            <p:cNvSpPr/>
            <p:nvPr/>
          </p:nvSpPr>
          <p:spPr>
            <a:xfrm>
              <a:off x="3370228" y="1098414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전기전자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회로</a:t>
              </a:r>
              <a:r>
                <a:rPr lang="en-US" altLang="ko-KR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1</a:t>
              </a:r>
              <a:endParaRPr lang="en-US" altLang="ko-KR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10" name=""/>
            <p:cNvSpPr/>
            <p:nvPr/>
          </p:nvSpPr>
          <p:spPr>
            <a:xfrm>
              <a:off x="4606451" y="1098414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전기전자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회로</a:t>
              </a:r>
              <a:r>
                <a:rPr lang="en-US" altLang="ko-KR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2</a:t>
              </a:r>
              <a:endParaRPr lang="en-US" altLang="ko-KR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11" name=""/>
            <p:cNvSpPr/>
            <p:nvPr/>
          </p:nvSpPr>
          <p:spPr>
            <a:xfrm>
              <a:off x="5964269" y="1098414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디지털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회로설계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12" name=""/>
            <p:cNvSpPr/>
            <p:nvPr/>
          </p:nvSpPr>
          <p:spPr>
            <a:xfrm>
              <a:off x="2142921" y="2638626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프로그래밍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언어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13" name=""/>
            <p:cNvSpPr/>
            <p:nvPr/>
          </p:nvSpPr>
          <p:spPr>
            <a:xfrm>
              <a:off x="3664085" y="2608837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객체지향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언어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14" name=""/>
            <p:cNvSpPr/>
            <p:nvPr/>
          </p:nvSpPr>
          <p:spPr>
            <a:xfrm>
              <a:off x="4383527" y="3429000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자료구조및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알고리즘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15" name=""/>
            <p:cNvSpPr/>
            <p:nvPr/>
          </p:nvSpPr>
          <p:spPr>
            <a:xfrm>
              <a:off x="5072568" y="2638628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임베디드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시스템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구조론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16" name=""/>
            <p:cNvSpPr/>
            <p:nvPr/>
          </p:nvSpPr>
          <p:spPr>
            <a:xfrm>
              <a:off x="5771743" y="3429000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자바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프로그래밍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17" name=""/>
            <p:cNvSpPr/>
            <p:nvPr/>
          </p:nvSpPr>
          <p:spPr>
            <a:xfrm>
              <a:off x="2873711" y="3429000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파이썬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18" name=""/>
            <p:cNvSpPr/>
            <p:nvPr/>
          </p:nvSpPr>
          <p:spPr>
            <a:xfrm>
              <a:off x="6481051" y="2638626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임베디드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프로세서</a:t>
              </a:r>
              <a:r>
                <a:rPr lang="en-US" altLang="ko-KR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1</a:t>
              </a:r>
              <a:endParaRPr lang="en-US" altLang="ko-KR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19" name=""/>
            <p:cNvSpPr/>
            <p:nvPr/>
          </p:nvSpPr>
          <p:spPr>
            <a:xfrm>
              <a:off x="7200494" y="3429000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인공지능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설계실습</a:t>
              </a:r>
              <a:r>
                <a:rPr lang="en-US" altLang="ko-KR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1</a:t>
              </a:r>
              <a:endParaRPr lang="en-US" altLang="ko-KR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20" name=""/>
            <p:cNvSpPr/>
            <p:nvPr/>
          </p:nvSpPr>
          <p:spPr>
            <a:xfrm>
              <a:off x="7899669" y="2618361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임베디드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운영체제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23" name=""/>
            <p:cNvSpPr/>
            <p:nvPr/>
          </p:nvSpPr>
          <p:spPr>
            <a:xfrm>
              <a:off x="2144137" y="4928680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신호 및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시스템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24" name=""/>
            <p:cNvSpPr/>
            <p:nvPr/>
          </p:nvSpPr>
          <p:spPr>
            <a:xfrm>
              <a:off x="3532356" y="4928680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컴퓨터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네트워크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25" name=""/>
            <p:cNvSpPr/>
            <p:nvPr/>
          </p:nvSpPr>
          <p:spPr>
            <a:xfrm>
              <a:off x="4940839" y="4948946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제어공학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sp>
          <p:nvSpPr>
            <p:cNvPr id="26" name=""/>
            <p:cNvSpPr/>
            <p:nvPr/>
          </p:nvSpPr>
          <p:spPr>
            <a:xfrm>
              <a:off x="6288526" y="4979346"/>
              <a:ext cx="881569" cy="577579"/>
            </a:xfrm>
            <a:prstGeom prst="rect">
              <a:avLst/>
            </a:prstGeom>
            <a:noFill/>
            <a:ln w="19050">
              <a:solidFill>
                <a:schemeClr val="dk1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이산신호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  <a:p>
              <a:pPr algn="ctr">
                <a:defRPr/>
              </a:pPr>
              <a:r>
                <a:rPr lang="ko-KR" altLang="en-US" sz="1000">
                  <a:solidFill>
                    <a:schemeClr val="tx1"/>
                  </a:solidFill>
                  <a:latin typeface="Pretendard Variable Medium"/>
                  <a:ea typeface="Pretendard Variable Medium"/>
                </a:rPr>
                <a:t>처리</a:t>
              </a:r>
              <a:endParaRPr lang="ko-KR" altLang="en-US" sz="1000">
                <a:solidFill>
                  <a:schemeClr val="tx1"/>
                </a:solidFill>
                <a:latin typeface="Pretendard Variable Medium"/>
                <a:ea typeface="Pretendard Variable Medium"/>
              </a:endParaRPr>
            </a:p>
          </p:txBody>
        </p:sp>
        <p:cxnSp>
          <p:nvCxnSpPr>
            <p:cNvPr id="28" name=""/>
            <p:cNvCxnSpPr/>
            <p:nvPr/>
          </p:nvCxnSpPr>
          <p:spPr>
            <a:xfrm>
              <a:off x="299936" y="2329571"/>
              <a:ext cx="10378353" cy="0"/>
            </a:xfrm>
            <a:prstGeom prst="line">
              <a:avLst/>
            </a:prstGeom>
            <a:ln>
              <a:solidFill>
                <a:schemeClr val="dk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"/>
            <p:cNvCxnSpPr/>
            <p:nvPr/>
          </p:nvCxnSpPr>
          <p:spPr>
            <a:xfrm>
              <a:off x="299936" y="4215521"/>
              <a:ext cx="10378353" cy="0"/>
            </a:xfrm>
            <a:prstGeom prst="line">
              <a:avLst/>
            </a:prstGeom>
            <a:ln>
              <a:solidFill>
                <a:schemeClr val="dk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0124DE1A-740E-702D-D88F-0D6E69E76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229" y="2887352"/>
            <a:ext cx="9077541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10000" b="1" dirty="0"/>
              <a:t>Q &amp; A</a:t>
            </a:r>
            <a:endParaRPr lang="ko-KR" altLang="en-US" sz="10000" b="1" dirty="0"/>
          </a:p>
        </p:txBody>
      </p:sp>
    </p:spTree>
    <p:extLst>
      <p:ext uri="{BB962C8B-B14F-4D97-AF65-F5344CB8AC3E}">
        <p14:creationId xmlns:p14="http://schemas.microsoft.com/office/powerpoint/2010/main" val="30895661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1C043A7B-DB06-9FF6-B33E-979343378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229" y="2887352"/>
            <a:ext cx="9077541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8000" b="1" dirty="0"/>
              <a:t>Thank you</a:t>
            </a:r>
            <a:endParaRPr lang="ko-KR" alt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2767406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B702AAC1-87C8-D0B4-F57E-AF9AC95A8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229" y="155274"/>
            <a:ext cx="9077541" cy="1325563"/>
          </a:xfrm>
        </p:spPr>
        <p:txBody>
          <a:bodyPr>
            <a:noAutofit/>
          </a:bodyPr>
          <a:lstStyle/>
          <a:p>
            <a:pPr algn="ctr"/>
            <a:r>
              <a:rPr lang="en-US" altLang="ko-KR" sz="5000" b="1" dirty="0"/>
              <a:t>Development background</a:t>
            </a:r>
            <a:endParaRPr lang="ko-KR" altLang="en-US" sz="5000" b="1" dirty="0"/>
          </a:p>
        </p:txBody>
      </p:sp>
      <p:pic>
        <p:nvPicPr>
          <p:cNvPr id="10" name="Picture 5" descr="화상회의 앱 '줌(ZOOM)', 잘 이용하고 계신가요?">
            <a:extLst>
              <a:ext uri="{FF2B5EF4-FFF2-40B4-BE49-F238E27FC236}">
                <a16:creationId xmlns:a16="http://schemas.microsoft.com/office/drawing/2014/main" id="{CBDD2323-8DED-E46A-C801-924A38C2E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075" y="1870783"/>
            <a:ext cx="3928873" cy="3911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7" descr="포앤비 &gt; 화상교육 시스템, 화상강의 프로그램, 온라인 교육 플랫폼(VideoSchool)">
            <a:extLst>
              <a:ext uri="{FF2B5EF4-FFF2-40B4-BE49-F238E27FC236}">
                <a16:creationId xmlns:a16="http://schemas.microsoft.com/office/drawing/2014/main" id="{2849BBBB-DD2C-BC1F-DB21-4E68353707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5205" y="1993596"/>
            <a:ext cx="5549537" cy="389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9395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0B63681F-2EE8-AC41-2998-2C01A70D977D}"/>
              </a:ext>
            </a:extLst>
          </p:cNvPr>
          <p:cNvSpPr txBox="1">
            <a:spLocks/>
          </p:cNvSpPr>
          <p:nvPr/>
        </p:nvSpPr>
        <p:spPr>
          <a:xfrm>
            <a:off x="1557229" y="288485"/>
            <a:ext cx="9077541" cy="10550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000" b="1" dirty="0"/>
              <a:t>Direction of the project</a:t>
            </a:r>
            <a:endParaRPr lang="ko-KR" altLang="en-US" sz="5000" b="1" dirty="0"/>
          </a:p>
        </p:txBody>
      </p:sp>
      <p:sp>
        <p:nvSpPr>
          <p:cNvPr id="10" name="내용 개체 틀 6">
            <a:extLst>
              <a:ext uri="{FF2B5EF4-FFF2-40B4-BE49-F238E27FC236}">
                <a16:creationId xmlns:a16="http://schemas.microsoft.com/office/drawing/2014/main" id="{3C9043E7-FA48-9475-C2E2-61ECFBA5BDD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Screen</a:t>
            </a:r>
            <a:r>
              <a:rPr lang="ko-KR" altLang="en-US" sz="3200" b="1" dirty="0"/>
              <a:t> </a:t>
            </a:r>
            <a:r>
              <a:rPr lang="en-US" altLang="ko-KR" sz="3200" b="1" dirty="0"/>
              <a:t>sharing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altLang="ko-KR" sz="2800" b="1" dirty="0"/>
              <a:t>Screen capture and compress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altLang="ko-KR" sz="2800" b="1" dirty="0"/>
              <a:t>Send to server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altLang="ko-KR" sz="2800" b="1" dirty="0"/>
              <a:t>Receive from server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Remote control monitoring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en-US" altLang="ko-KR" sz="2800" b="1" dirty="0"/>
              <a:t>Mouse control</a:t>
            </a:r>
          </a:p>
        </p:txBody>
      </p:sp>
    </p:spTree>
    <p:extLst>
      <p:ext uri="{BB962C8B-B14F-4D97-AF65-F5344CB8AC3E}">
        <p14:creationId xmlns:p14="http://schemas.microsoft.com/office/powerpoint/2010/main" val="2022846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4646B3F4-0407-4A5D-1E84-C361AA787344}"/>
              </a:ext>
            </a:extLst>
          </p:cNvPr>
          <p:cNvSpPr txBox="1">
            <a:spLocks/>
          </p:cNvSpPr>
          <p:nvPr/>
        </p:nvSpPr>
        <p:spPr>
          <a:xfrm>
            <a:off x="1557229" y="288485"/>
            <a:ext cx="9077541" cy="10550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5000" b="1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4D71999-907A-BFA9-DB26-1825358B5683}"/>
              </a:ext>
            </a:extLst>
          </p:cNvPr>
          <p:cNvSpPr txBox="1">
            <a:spLocks/>
          </p:cNvSpPr>
          <p:nvPr/>
        </p:nvSpPr>
        <p:spPr>
          <a:xfrm>
            <a:off x="1709629" y="440885"/>
            <a:ext cx="9077541" cy="10550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5000" b="1" dirty="0"/>
              <a:t>Development Environment</a:t>
            </a:r>
            <a:endParaRPr lang="ko-KR" altLang="en-US" sz="5000" b="1" dirty="0"/>
          </a:p>
        </p:txBody>
      </p:sp>
      <p:sp>
        <p:nvSpPr>
          <p:cNvPr id="5" name="내용 개체 틀 6">
            <a:extLst>
              <a:ext uri="{FF2B5EF4-FFF2-40B4-BE49-F238E27FC236}">
                <a16:creationId xmlns:a16="http://schemas.microsoft.com/office/drawing/2014/main" id="{E72D2F63-BCF1-CA37-63E3-2BC7350F4FC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b="1" dirty="0"/>
              <a:t>서버 </a:t>
            </a:r>
            <a:r>
              <a:rPr lang="en-US" altLang="ko-KR" sz="3200" b="1" dirty="0"/>
              <a:t>: C</a:t>
            </a:r>
            <a:r>
              <a:rPr lang="ko-KR" altLang="en-US" sz="3200" b="1" dirty="0"/>
              <a:t>코드</a:t>
            </a: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b="1" dirty="0"/>
              <a:t>메인 클라이언트 </a:t>
            </a:r>
            <a:r>
              <a:rPr lang="en-US" altLang="ko-KR" sz="3200" b="1" dirty="0"/>
              <a:t>&amp; </a:t>
            </a:r>
            <a:r>
              <a:rPr lang="ko-KR" altLang="en-US" sz="3200" b="1" dirty="0"/>
              <a:t>서브 클라이언트 </a:t>
            </a:r>
            <a:r>
              <a:rPr lang="en-US" altLang="ko-KR" sz="3200" b="1" dirty="0"/>
              <a:t>: </a:t>
            </a:r>
            <a:r>
              <a:rPr lang="ko-KR" altLang="en-US" sz="3200" b="1" dirty="0"/>
              <a:t>파이썬</a:t>
            </a: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b="1" dirty="0"/>
              <a:t>통신터널 </a:t>
            </a:r>
            <a:r>
              <a:rPr lang="en-US" altLang="ko-KR" sz="3200" b="1" dirty="0"/>
              <a:t>: </a:t>
            </a:r>
            <a:r>
              <a:rPr lang="ko-KR" altLang="en-US" sz="3200" b="1" dirty="0"/>
              <a:t>학교서버</a:t>
            </a:r>
            <a:r>
              <a:rPr lang="en-US" altLang="ko-KR" sz="3200" b="1" dirty="0"/>
              <a:t>(4105~4605)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</p:txBody>
      </p:sp>
    </p:spTree>
    <p:extLst>
      <p:ext uri="{BB962C8B-B14F-4D97-AF65-F5344CB8AC3E}">
        <p14:creationId xmlns:p14="http://schemas.microsoft.com/office/powerpoint/2010/main" val="509328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07B50D23-9E4B-7D5D-BE7F-4231A75F7A67}"/>
              </a:ext>
            </a:extLst>
          </p:cNvPr>
          <p:cNvSpPr txBox="1"/>
          <p:nvPr/>
        </p:nvSpPr>
        <p:spPr>
          <a:xfrm>
            <a:off x="1171575" y="284329"/>
            <a:ext cx="9701760" cy="1055073"/>
          </a:xfrm>
          <a:prstGeom prst="rect">
            <a:avLst/>
          </a:prstGeom>
        </p:spPr>
        <p:txBody>
          <a:bodyPr vert="horz" lIns="91440" tIns="45720" rIns="91440" bIns="4572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 lang="ko-KR" altLang="en-US"/>
            </a:pPr>
            <a:r>
              <a:rPr lang="en-US" altLang="ko-KR" sz="5000" b="1" dirty="0"/>
              <a:t>Sequence diagram</a:t>
            </a:r>
            <a:endParaRPr lang="ko-KR" altLang="en-US" sz="5000" b="1" dirty="0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56A1CA3-4F66-68D1-6ECC-2BAB8F069DCF}"/>
              </a:ext>
            </a:extLst>
          </p:cNvPr>
          <p:cNvSpPr/>
          <p:nvPr/>
        </p:nvSpPr>
        <p:spPr>
          <a:xfrm>
            <a:off x="1114051" y="1944220"/>
            <a:ext cx="2427941" cy="700367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b="1" dirty="0" err="1">
                <a:solidFill>
                  <a:schemeClr val="tx1"/>
                </a:solidFill>
              </a:rPr>
              <a:t>MainClient</a:t>
            </a:r>
            <a:endParaRPr lang="en-US" altLang="ko-KR" b="1" dirty="0">
              <a:solidFill>
                <a:schemeClr val="tx1"/>
              </a:solidFill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055E4647-990B-611A-D29F-7A6B6B33FFCA}"/>
              </a:ext>
            </a:extLst>
          </p:cNvPr>
          <p:cNvSpPr/>
          <p:nvPr/>
        </p:nvSpPr>
        <p:spPr>
          <a:xfrm>
            <a:off x="4861486" y="1944220"/>
            <a:ext cx="2427941" cy="700367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b="1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37F19A4-031E-6EF1-D2EB-D03E7BB1BEDB}"/>
              </a:ext>
            </a:extLst>
          </p:cNvPr>
          <p:cNvSpPr/>
          <p:nvPr/>
        </p:nvSpPr>
        <p:spPr>
          <a:xfrm>
            <a:off x="8708838" y="1944220"/>
            <a:ext cx="2427941" cy="700367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b="1">
                <a:solidFill>
                  <a:schemeClr val="tx1"/>
                </a:solidFill>
              </a:rPr>
              <a:t>SubClient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D43975E-502C-9508-7A63-4A6531B37124}"/>
              </a:ext>
            </a:extLst>
          </p:cNvPr>
          <p:cNvCxnSpPr/>
          <p:nvPr/>
        </p:nvCxnSpPr>
        <p:spPr>
          <a:xfrm rot="16200000" flipH="1">
            <a:off x="348023" y="4626000"/>
            <a:ext cx="3960000" cy="0"/>
          </a:xfrm>
          <a:prstGeom prst="line">
            <a:avLst/>
          </a:prstGeom>
          <a:ln w="25400" algn="ctr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0C39BF3-52C5-F0AA-6043-70708AA97F74}"/>
              </a:ext>
            </a:extLst>
          </p:cNvPr>
          <p:cNvCxnSpPr/>
          <p:nvPr/>
        </p:nvCxnSpPr>
        <p:spPr>
          <a:xfrm rot="16200000" flipH="1">
            <a:off x="4073979" y="4626000"/>
            <a:ext cx="3960000" cy="0"/>
          </a:xfrm>
          <a:prstGeom prst="line">
            <a:avLst/>
          </a:prstGeom>
          <a:ln w="25400" algn="ctr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0F875015-7956-8A65-F497-52F4FA3576A6}"/>
              </a:ext>
            </a:extLst>
          </p:cNvPr>
          <p:cNvCxnSpPr/>
          <p:nvPr/>
        </p:nvCxnSpPr>
        <p:spPr>
          <a:xfrm rot="16200000" flipH="1">
            <a:off x="7986700" y="4626000"/>
            <a:ext cx="3960000" cy="0"/>
          </a:xfrm>
          <a:prstGeom prst="line">
            <a:avLst/>
          </a:prstGeom>
          <a:ln w="25400" algn="ctr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D2C2F80-6352-772E-DEF8-E9E2349669AD}"/>
              </a:ext>
            </a:extLst>
          </p:cNvPr>
          <p:cNvSpPr/>
          <p:nvPr/>
        </p:nvSpPr>
        <p:spPr>
          <a:xfrm>
            <a:off x="5974291" y="2772833"/>
            <a:ext cx="158750" cy="3725333"/>
          </a:xfrm>
          <a:prstGeom prst="roundRect">
            <a:avLst>
              <a:gd name="adj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b="1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1D19AD17-B0E0-B585-BBBF-0C1A60C9A984}"/>
              </a:ext>
            </a:extLst>
          </p:cNvPr>
          <p:cNvCxnSpPr/>
          <p:nvPr/>
        </p:nvCxnSpPr>
        <p:spPr>
          <a:xfrm>
            <a:off x="2323041" y="2942166"/>
            <a:ext cx="3651265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11C3FA2-0207-F1B9-CD3A-3AA6C1AA4528}"/>
              </a:ext>
            </a:extLst>
          </p:cNvPr>
          <p:cNvSpPr txBox="1"/>
          <p:nvPr/>
        </p:nvSpPr>
        <p:spPr>
          <a:xfrm>
            <a:off x="3293913" y="2666999"/>
            <a:ext cx="1803699" cy="24622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ko-KR" altLang="en-US" sz="1000" b="1"/>
              <a:t>서버 접속, 화면 데이터 대기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9810ED1B-4149-B225-334A-82D60A2AE59E}"/>
              </a:ext>
            </a:extLst>
          </p:cNvPr>
          <p:cNvCxnSpPr/>
          <p:nvPr/>
        </p:nvCxnSpPr>
        <p:spPr>
          <a:xfrm rot="10800000">
            <a:off x="6133027" y="3510491"/>
            <a:ext cx="3831181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81F5A49-A5B4-CB42-056D-D2582A916168}"/>
              </a:ext>
            </a:extLst>
          </p:cNvPr>
          <p:cNvSpPr txBox="1"/>
          <p:nvPr/>
        </p:nvSpPr>
        <p:spPr>
          <a:xfrm>
            <a:off x="7068607" y="3238499"/>
            <a:ext cx="1927225" cy="24622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1000" b="1"/>
              <a:t>서버 접속, 화면 데이터 전송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4C35307F-AF9A-E22C-E2E4-16ED50CCE96D}"/>
              </a:ext>
            </a:extLst>
          </p:cNvPr>
          <p:cNvCxnSpPr/>
          <p:nvPr/>
        </p:nvCxnSpPr>
        <p:spPr>
          <a:xfrm rot="10800000">
            <a:off x="2323026" y="3874346"/>
            <a:ext cx="365159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DBA65E09-7CC8-58DB-6DC6-F425CDF8818D}"/>
              </a:ext>
            </a:extLst>
          </p:cNvPr>
          <p:cNvSpPr txBox="1"/>
          <p:nvPr/>
        </p:nvSpPr>
        <p:spPr>
          <a:xfrm>
            <a:off x="3617382" y="3602354"/>
            <a:ext cx="1283123" cy="24622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1000" b="1"/>
              <a:t>화면 데이터 수신</a:t>
            </a: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4E08C9F-ED4A-9CC1-0908-33108A35774C}"/>
              </a:ext>
            </a:extLst>
          </p:cNvPr>
          <p:cNvCxnSpPr/>
          <p:nvPr/>
        </p:nvCxnSpPr>
        <p:spPr>
          <a:xfrm>
            <a:off x="2323041" y="4961466"/>
            <a:ext cx="3651265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2058666-731D-BB16-E2F7-4C9A363E9094}"/>
              </a:ext>
            </a:extLst>
          </p:cNvPr>
          <p:cNvSpPr txBox="1"/>
          <p:nvPr/>
        </p:nvSpPr>
        <p:spPr>
          <a:xfrm>
            <a:off x="3619230" y="4686299"/>
            <a:ext cx="1172116" cy="24622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ko-KR" altLang="en-US" sz="1000" b="1"/>
              <a:t>클릭 데이터 전송</a:t>
            </a: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C50F290D-32F3-76C1-17FF-933EB0CA330B}"/>
              </a:ext>
            </a:extLst>
          </p:cNvPr>
          <p:cNvCxnSpPr/>
          <p:nvPr/>
        </p:nvCxnSpPr>
        <p:spPr>
          <a:xfrm>
            <a:off x="6133041" y="5331883"/>
            <a:ext cx="3810016" cy="1058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44F5960-170B-DC84-B5D0-2AF9B5864B0B}"/>
              </a:ext>
            </a:extLst>
          </p:cNvPr>
          <p:cNvSpPr txBox="1"/>
          <p:nvPr/>
        </p:nvSpPr>
        <p:spPr>
          <a:xfrm>
            <a:off x="7562580" y="5067299"/>
            <a:ext cx="1172116" cy="24622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 algn="ctr">
              <a:defRPr lang="ko-KR" altLang="en-US"/>
            </a:pPr>
            <a:r>
              <a:rPr lang="ko-KR" altLang="en-US" sz="1000" b="1"/>
              <a:t>클릭 데이터 수신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691FED35-61E4-29E4-8F19-1FC377EA2450}"/>
              </a:ext>
            </a:extLst>
          </p:cNvPr>
          <p:cNvSpPr/>
          <p:nvPr/>
        </p:nvSpPr>
        <p:spPr>
          <a:xfrm>
            <a:off x="1952624" y="3079750"/>
            <a:ext cx="8815918" cy="2942166"/>
          </a:xfrm>
          <a:prstGeom prst="roundRect">
            <a:avLst>
              <a:gd name="adj" fmla="val 0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b="1"/>
          </a:p>
        </p:txBody>
      </p:sp>
      <p:sp>
        <p:nvSpPr>
          <p:cNvPr id="29" name="사각형: 모서리가 접힌 도형 28">
            <a:extLst>
              <a:ext uri="{FF2B5EF4-FFF2-40B4-BE49-F238E27FC236}">
                <a16:creationId xmlns:a16="http://schemas.microsoft.com/office/drawing/2014/main" id="{53054D83-C038-11D5-99FB-864FE5EAC10E}"/>
              </a:ext>
            </a:extLst>
          </p:cNvPr>
          <p:cNvSpPr/>
          <p:nvPr/>
        </p:nvSpPr>
        <p:spPr>
          <a:xfrm>
            <a:off x="1951566" y="3069167"/>
            <a:ext cx="1111250" cy="359833"/>
          </a:xfrm>
          <a:prstGeom prst="foldedCorner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1">
                <a:shade val="20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500" b="1">
                <a:solidFill>
                  <a:schemeClr val="tx1"/>
                </a:solidFill>
              </a:rPr>
              <a:t>Loop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759F5CB9-0976-11D3-3626-75CFF4E44CFC}"/>
              </a:ext>
            </a:extLst>
          </p:cNvPr>
          <p:cNvSpPr/>
          <p:nvPr/>
        </p:nvSpPr>
        <p:spPr>
          <a:xfrm>
            <a:off x="2174875" y="4328584"/>
            <a:ext cx="8011584" cy="1397000"/>
          </a:xfrm>
          <a:prstGeom prst="roundRect">
            <a:avLst>
              <a:gd name="adj" fmla="val 0"/>
            </a:avLst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 b="1"/>
          </a:p>
        </p:txBody>
      </p:sp>
      <p:sp>
        <p:nvSpPr>
          <p:cNvPr id="31" name="사각형: 모서리가 접힌 도형 30">
            <a:extLst>
              <a:ext uri="{FF2B5EF4-FFF2-40B4-BE49-F238E27FC236}">
                <a16:creationId xmlns:a16="http://schemas.microsoft.com/office/drawing/2014/main" id="{9DE8098E-2AE7-B12A-03AB-71BA62290916}"/>
              </a:ext>
            </a:extLst>
          </p:cNvPr>
          <p:cNvSpPr/>
          <p:nvPr/>
        </p:nvSpPr>
        <p:spPr>
          <a:xfrm>
            <a:off x="2174875" y="4328584"/>
            <a:ext cx="1111250" cy="359833"/>
          </a:xfrm>
          <a:prstGeom prst="foldedCorner">
            <a:avLst>
              <a:gd name="adj" fmla="val 50000"/>
            </a:avLst>
          </a:prstGeom>
          <a:solidFill>
            <a:schemeClr val="bg1"/>
          </a:solidFill>
          <a:ln w="28575">
            <a:solidFill>
              <a:schemeClr val="accent1">
                <a:shade val="20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500" b="1">
                <a:solidFill>
                  <a:schemeClr val="tx1"/>
                </a:solidFill>
              </a:rPr>
              <a:t>option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529C047-0497-462E-D344-16BB50EF98E0}"/>
              </a:ext>
            </a:extLst>
          </p:cNvPr>
          <p:cNvSpPr txBox="1"/>
          <p:nvPr/>
        </p:nvSpPr>
        <p:spPr>
          <a:xfrm>
            <a:off x="3106208" y="3104938"/>
            <a:ext cx="1502198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200" b="1"/>
              <a:t>run_timer.start(10) //10ms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A43BBF-FC73-7694-30D0-B3A4510395F1}"/>
              </a:ext>
            </a:extLst>
          </p:cNvPr>
          <p:cNvSpPr txBox="1"/>
          <p:nvPr/>
        </p:nvSpPr>
        <p:spPr>
          <a:xfrm>
            <a:off x="3325282" y="4366471"/>
            <a:ext cx="2253616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200" b="1"/>
              <a:t>!(str_len &gt; BUF_MOUSE_SIZE)</a:t>
            </a:r>
          </a:p>
        </p:txBody>
      </p:sp>
    </p:spTree>
    <p:extLst>
      <p:ext uri="{BB962C8B-B14F-4D97-AF65-F5344CB8AC3E}">
        <p14:creationId xmlns:p14="http://schemas.microsoft.com/office/powerpoint/2010/main" val="2552502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4300DC1-CC81-0922-319E-E280E79C3DE6}"/>
              </a:ext>
            </a:extLst>
          </p:cNvPr>
          <p:cNvSpPr/>
          <p:nvPr/>
        </p:nvSpPr>
        <p:spPr>
          <a:xfrm>
            <a:off x="1465792" y="2509308"/>
            <a:ext cx="2317750" cy="239183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1400" b="1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D980356-A266-5B92-18EC-18FF5E7A8775}"/>
              </a:ext>
            </a:extLst>
          </p:cNvPr>
          <p:cNvSpPr/>
          <p:nvPr/>
        </p:nvSpPr>
        <p:spPr>
          <a:xfrm>
            <a:off x="4921251" y="2509308"/>
            <a:ext cx="2317750" cy="239183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1400" b="1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660DB44-4F78-E61F-1648-3A8592241F5C}"/>
              </a:ext>
            </a:extLst>
          </p:cNvPr>
          <p:cNvSpPr/>
          <p:nvPr/>
        </p:nvSpPr>
        <p:spPr>
          <a:xfrm>
            <a:off x="8293947" y="2509308"/>
            <a:ext cx="2317750" cy="239183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1400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C550CF-66EA-EF68-A2BF-EF789F0CAE80}"/>
              </a:ext>
            </a:extLst>
          </p:cNvPr>
          <p:cNvSpPr txBox="1"/>
          <p:nvPr/>
        </p:nvSpPr>
        <p:spPr>
          <a:xfrm>
            <a:off x="8866506" y="2646890"/>
            <a:ext cx="125349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400" b="1"/>
              <a:t>Sub Client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654B32-B249-0B57-698E-AF46BE6FD874}"/>
              </a:ext>
            </a:extLst>
          </p:cNvPr>
          <p:cNvSpPr txBox="1"/>
          <p:nvPr/>
        </p:nvSpPr>
        <p:spPr>
          <a:xfrm>
            <a:off x="5690658" y="2604556"/>
            <a:ext cx="72744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400" b="1"/>
              <a:t>Server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470E0F-14B2-2883-81FC-3E3729899EAD}"/>
              </a:ext>
            </a:extLst>
          </p:cNvPr>
          <p:cNvSpPr txBox="1"/>
          <p:nvPr/>
        </p:nvSpPr>
        <p:spPr>
          <a:xfrm>
            <a:off x="1950508" y="2604557"/>
            <a:ext cx="116891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400" b="1"/>
              <a:t>Main Client</a:t>
            </a:r>
          </a:p>
        </p:txBody>
      </p:sp>
      <p:sp>
        <p:nvSpPr>
          <p:cNvPr id="12" name="화살표: 왼쪽/오른쪽 11">
            <a:extLst>
              <a:ext uri="{FF2B5EF4-FFF2-40B4-BE49-F238E27FC236}">
                <a16:creationId xmlns:a16="http://schemas.microsoft.com/office/drawing/2014/main" id="{6322DC56-D2C2-255B-D0FE-24333A3BB3F6}"/>
              </a:ext>
            </a:extLst>
          </p:cNvPr>
          <p:cNvSpPr/>
          <p:nvPr/>
        </p:nvSpPr>
        <p:spPr>
          <a:xfrm>
            <a:off x="3780366" y="3228975"/>
            <a:ext cx="1132417" cy="645583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1400" b="1"/>
          </a:p>
        </p:txBody>
      </p:sp>
      <p:sp>
        <p:nvSpPr>
          <p:cNvPr id="14" name="화살표: 왼쪽/오른쪽 13">
            <a:extLst>
              <a:ext uri="{FF2B5EF4-FFF2-40B4-BE49-F238E27FC236}">
                <a16:creationId xmlns:a16="http://schemas.microsoft.com/office/drawing/2014/main" id="{573026AE-3859-70CC-8780-E2E6F8ABD68E}"/>
              </a:ext>
            </a:extLst>
          </p:cNvPr>
          <p:cNvSpPr/>
          <p:nvPr/>
        </p:nvSpPr>
        <p:spPr>
          <a:xfrm>
            <a:off x="7223124" y="3225800"/>
            <a:ext cx="1068916" cy="656166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1400" b="1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24A45AB-4A71-CD0C-53BF-FACCA86E72D5}"/>
              </a:ext>
            </a:extLst>
          </p:cNvPr>
          <p:cNvSpPr/>
          <p:nvPr/>
        </p:nvSpPr>
        <p:spPr>
          <a:xfrm>
            <a:off x="1709208" y="3705225"/>
            <a:ext cx="1792817" cy="44873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>
                <a:solidFill>
                  <a:schemeClr val="tx1"/>
                </a:solidFill>
              </a:rPr>
              <a:t>Screenshot Receive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25800E44-6EC8-EC7E-BA5C-C9065B11C97D}"/>
              </a:ext>
            </a:extLst>
          </p:cNvPr>
          <p:cNvSpPr/>
          <p:nvPr/>
        </p:nvSpPr>
        <p:spPr>
          <a:xfrm>
            <a:off x="8609541" y="3705225"/>
            <a:ext cx="1792817" cy="44873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>
                <a:solidFill>
                  <a:schemeClr val="tx1"/>
                </a:solidFill>
              </a:rPr>
              <a:t>Screenshot Send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7CDBFB2-0F79-B981-46CF-EEC0D0A0B809}"/>
              </a:ext>
            </a:extLst>
          </p:cNvPr>
          <p:cNvSpPr/>
          <p:nvPr/>
        </p:nvSpPr>
        <p:spPr>
          <a:xfrm>
            <a:off x="1709208" y="4266142"/>
            <a:ext cx="1792817" cy="44873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>
                <a:solidFill>
                  <a:schemeClr val="tx1"/>
                </a:solidFill>
              </a:rPr>
              <a:t>Mouse Send</a:t>
            </a:r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586F82C3-A820-861F-A09F-103CCFBF935C}"/>
              </a:ext>
            </a:extLst>
          </p:cNvPr>
          <p:cNvSpPr/>
          <p:nvPr/>
        </p:nvSpPr>
        <p:spPr>
          <a:xfrm>
            <a:off x="8609541" y="4266142"/>
            <a:ext cx="1792817" cy="448733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>
                <a:solidFill>
                  <a:schemeClr val="tx1"/>
                </a:solidFill>
              </a:rPr>
              <a:t>Mouse Receive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4A55406-BB76-BF39-AF29-7710E0D340FF}"/>
              </a:ext>
            </a:extLst>
          </p:cNvPr>
          <p:cNvSpPr/>
          <p:nvPr/>
        </p:nvSpPr>
        <p:spPr>
          <a:xfrm>
            <a:off x="1571624" y="3143250"/>
            <a:ext cx="2095499" cy="1661583"/>
          </a:xfrm>
          <a:prstGeom prst="roundRect">
            <a:avLst>
              <a:gd name="adj" fmla="val 16667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altLang="ko-KR" sz="1400" b="1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6ED0C0-3F84-5ED4-AD95-A844BC9BE799}"/>
              </a:ext>
            </a:extLst>
          </p:cNvPr>
          <p:cNvSpPr txBox="1"/>
          <p:nvPr/>
        </p:nvSpPr>
        <p:spPr>
          <a:xfrm>
            <a:off x="2291291" y="3142615"/>
            <a:ext cx="5020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1400" b="1"/>
              <a:t>GUI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E9285639-915E-3E90-C629-4C2039E9A572}"/>
              </a:ext>
            </a:extLst>
          </p:cNvPr>
          <p:cNvSpPr/>
          <p:nvPr/>
        </p:nvSpPr>
        <p:spPr>
          <a:xfrm>
            <a:off x="5199591" y="3180292"/>
            <a:ext cx="1792817" cy="26881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>
                <a:solidFill>
                  <a:schemeClr val="tx1"/>
                </a:solidFill>
              </a:rPr>
              <a:t>Screenshot Receive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1DBD22F4-8E18-C135-A9C4-4A4A8749F884}"/>
              </a:ext>
            </a:extLst>
          </p:cNvPr>
          <p:cNvSpPr/>
          <p:nvPr/>
        </p:nvSpPr>
        <p:spPr>
          <a:xfrm>
            <a:off x="5199591" y="4496858"/>
            <a:ext cx="1792817" cy="26881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>
                <a:solidFill>
                  <a:schemeClr val="tx1"/>
                </a:solidFill>
              </a:rPr>
              <a:t>Mouse Send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79F969E8-7F93-ED33-6EE0-24906B0E7F7D}"/>
              </a:ext>
            </a:extLst>
          </p:cNvPr>
          <p:cNvSpPr/>
          <p:nvPr/>
        </p:nvSpPr>
        <p:spPr>
          <a:xfrm>
            <a:off x="5199591" y="3600450"/>
            <a:ext cx="1792817" cy="279399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>
                <a:solidFill>
                  <a:schemeClr val="tx1"/>
                </a:solidFill>
              </a:rPr>
              <a:t>Screenshot Send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BE895152-642F-17AF-10F3-ECF54575785A}"/>
              </a:ext>
            </a:extLst>
          </p:cNvPr>
          <p:cNvSpPr/>
          <p:nvPr/>
        </p:nvSpPr>
        <p:spPr>
          <a:xfrm>
            <a:off x="5199591" y="4053416"/>
            <a:ext cx="1792817" cy="279399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>
                <a:solidFill>
                  <a:schemeClr val="tx1"/>
                </a:solidFill>
              </a:rPr>
              <a:t>Mouse Receive</a:t>
            </a:r>
          </a:p>
        </p:txBody>
      </p:sp>
    </p:spTree>
    <p:extLst>
      <p:ext uri="{BB962C8B-B14F-4D97-AF65-F5344CB8AC3E}">
        <p14:creationId xmlns:p14="http://schemas.microsoft.com/office/powerpoint/2010/main" val="3936821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F14F1464-2D6B-DBC1-1713-49EB162FAB04}"/>
              </a:ext>
            </a:extLst>
          </p:cNvPr>
          <p:cNvSpPr txBox="1"/>
          <p:nvPr/>
        </p:nvSpPr>
        <p:spPr>
          <a:xfrm>
            <a:off x="1171575" y="284329"/>
            <a:ext cx="9701760" cy="1055073"/>
          </a:xfrm>
          <a:prstGeom prst="rect">
            <a:avLst/>
          </a:prstGeom>
        </p:spPr>
        <p:txBody>
          <a:bodyPr vert="horz" lIns="91440" tIns="45720" rIns="91440" bIns="45720" anchor="b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>
              <a:defRPr lang="ko-KR" altLang="en-US"/>
            </a:pPr>
            <a:r>
              <a:rPr lang="en-US" altLang="ko-KR" sz="5000" b="1" dirty="0"/>
              <a:t>Week 1</a:t>
            </a:r>
            <a:endParaRPr lang="ko-KR" altLang="en-US" sz="5000" b="1" dirty="0"/>
          </a:p>
        </p:txBody>
      </p:sp>
      <p:sp>
        <p:nvSpPr>
          <p:cNvPr id="2" name="내용 개체 틀 6">
            <a:extLst>
              <a:ext uri="{FF2B5EF4-FFF2-40B4-BE49-F238E27FC236}">
                <a16:creationId xmlns:a16="http://schemas.microsoft.com/office/drawing/2014/main" id="{54DC6E2A-90C0-3303-FD7D-526DF58D49D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Define goals &amp; Set-up team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Establish Screen sharing Logic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altLang="ko-KR" sz="3200" b="1" dirty="0"/>
              <a:t>Server Implementation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algn="l"/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altLang="ko-KR" sz="3200" b="1" dirty="0"/>
          </a:p>
        </p:txBody>
      </p:sp>
    </p:spTree>
    <p:extLst>
      <p:ext uri="{BB962C8B-B14F-4D97-AF65-F5344CB8AC3E}">
        <p14:creationId xmlns:p14="http://schemas.microsoft.com/office/powerpoint/2010/main" val="917117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6590A31-707A-2EA8-C453-E08E800F4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62" y="512759"/>
            <a:ext cx="5723644" cy="569263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DEEBD02-B890-483A-7E74-1EBAFCDE5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113" y="37806"/>
            <a:ext cx="6062726" cy="678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224902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246</ep:Words>
  <ep:PresentationFormat>와이드스크린</ep:PresentationFormat>
  <ep:Paragraphs>99</ep:Paragraphs>
  <ep:Slides>21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ep:HeadingPairs>
  <ep:TitlesOfParts>
    <vt:vector size="22" baseType="lpstr">
      <vt:lpstr>Office 테마</vt:lpstr>
      <vt:lpstr>Project Simulation</vt:lpstr>
      <vt:lpstr>슬라이드 2</vt:lpstr>
      <vt:lpstr>Thank you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2023-12-10T07:40:14.000</dcterms:created>
  <dc:creator>재현 유</dc:creator>
  <cp:lastModifiedBy>ASUS</cp:lastModifiedBy>
  <dcterms:modified xsi:type="dcterms:W3CDTF">2024-11-05T14:26:33.825</dcterms:modified>
  <cp:revision>14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